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1" r:id="rId2"/>
    <p:sldMasterId id="2147483686" r:id="rId3"/>
  </p:sldMasterIdLst>
  <p:notesMasterIdLst>
    <p:notesMasterId r:id="rId22"/>
  </p:notesMasterIdLst>
  <p:sldIdLst>
    <p:sldId id="259" r:id="rId4"/>
    <p:sldId id="262" r:id="rId5"/>
    <p:sldId id="265" r:id="rId6"/>
    <p:sldId id="268" r:id="rId7"/>
    <p:sldId id="271" r:id="rId8"/>
    <p:sldId id="274" r:id="rId9"/>
    <p:sldId id="277" r:id="rId10"/>
    <p:sldId id="280" r:id="rId11"/>
    <p:sldId id="283" r:id="rId12"/>
    <p:sldId id="286" r:id="rId13"/>
    <p:sldId id="289" r:id="rId14"/>
    <p:sldId id="292" r:id="rId15"/>
    <p:sldId id="295" r:id="rId16"/>
    <p:sldId id="298" r:id="rId17"/>
    <p:sldId id="301" r:id="rId18"/>
    <p:sldId id="304" r:id="rId19"/>
    <p:sldId id="307" r:id="rId20"/>
    <p:sldId id="310" r:id="rId21"/>
  </p:sldIdLst>
  <p:sldSz cx="14630400" cy="8229600"/>
  <p:notesSz cx="6858000" cy="9144000"/>
  <p:embeddedFontLst>
    <p:embeddedFont>
      <p:font typeface="IBM Plex Sans Medium" panose="020B0603050203000203"/>
      <p:regular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1"/>
    <p:restoredTop sz="0"/>
  </p:normalViewPr>
  <p:slideViewPr>
    <p:cSldViewPr>
      <p:cViewPr varScale="1">
        <p:scale>
          <a:sx n="105" d="100"/>
          <a:sy n="105" d="100"/>
        </p:scale>
        <p:origin x="2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2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1.fntdata"/><Relationship Id="rId28" Type="http://schemas.openxmlformats.org/officeDocument/2006/relationships/tags" Target="tags/tag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15415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F27A29E9-26B1-410A-A106-D5110382C3C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C1270016-DFC7-4876-9151-3BDD8B3169BE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AE8EF47-062B-4D59-A35D-7DAE1C9FD434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3CE33587-58E7-4241-96CC-54AD64E71B95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2C1E9772-D834-4531-88E2-5B9E8913879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2242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DA38A200-E4B4-4720-ADFC-B1C62195A178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503FA4A8-E70B-42E1-AA2B-93D4504E8382}" type="datetimeFigureOut">
              <a:rPr lang="en-US" smtClean="0"/>
              <a:t>1/20/26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DD045649-217D-46BC-A760-7ADDA1545BDE}" type="datetimeFigureOut">
              <a:rPr lang="en-US" smtClean="0"/>
              <a:t>1/20/26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18AB2576-C865-48C3-A255-CB405D78B319}" type="datetimeFigureOut">
              <a:rPr lang="en-US" smtClean="0"/>
              <a:t>1/20/26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5B1C1055-C84D-428B-B0DD-FDB66F1DD5E7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80AC8810-D0D9-45BC-BE01-5A38D021905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1/20/26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4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33.xml"/><Relationship Id="rId6" Type="http://schemas.openxmlformats.org/officeDocument/2006/relationships/image" Target="../media/image33.png"/><Relationship Id="rId11" Type="http://schemas.openxmlformats.org/officeDocument/2006/relationships/image" Target="../media/image38.svg"/><Relationship Id="rId5" Type="http://schemas.openxmlformats.org/officeDocument/2006/relationships/image" Target="../media/image32.svg"/><Relationship Id="rId15" Type="http://schemas.openxmlformats.org/officeDocument/2006/relationships/image" Target="../media/image4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41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91013"/>
            <a:ext cx="7556421" cy="212633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K-TSVM: A Profiled Power Side-Channel Attack on AES-128</a:t>
            </a:r>
            <a:endParaRPr lang="en-US" sz="4450"/>
          </a:p>
        </p:txBody>
      </p:sp>
      <p:sp>
        <p:nvSpPr>
          <p:cNvPr id="4" name="Text 1"/>
          <p:cNvSpPr/>
          <p:nvPr/>
        </p:nvSpPr>
        <p:spPr>
          <a:xfrm>
            <a:off x="6280190" y="4857512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Paper Presentation  by</a:t>
            </a:r>
            <a:endParaRPr lang="en-US" sz="1750"/>
          </a:p>
        </p:txBody>
      </p:sp>
      <p:sp>
        <p:nvSpPr>
          <p:cNvPr id="5" name="Text 2"/>
          <p:cNvSpPr/>
          <p:nvPr/>
        </p:nvSpPr>
        <p:spPr>
          <a:xfrm>
            <a:off x="6280190" y="5475565"/>
            <a:ext cx="75564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Name: Mahbub Hasan 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Reg: 09580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ID :2002063 </a:t>
            </a:r>
            <a:b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</a:b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Date: 20 Jan 2026</a:t>
            </a:r>
            <a:endParaRPr lang="en-US" sz="175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 advTm="1298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1201222" y="600908"/>
            <a:ext cx="1639729" cy="252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endParaRPr lang="en-US" sz="1200"/>
          </a:p>
        </p:txBody>
      </p:sp>
      <p:sp>
        <p:nvSpPr>
          <p:cNvPr id="4" name="Text 2"/>
          <p:cNvSpPr/>
          <p:nvPr/>
        </p:nvSpPr>
        <p:spPr>
          <a:xfrm>
            <a:off x="1082993" y="990957"/>
            <a:ext cx="6718102" cy="615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800"/>
              </a:lnSpc>
              <a:buNone/>
            </a:pPr>
            <a:r>
              <a:rPr lang="en-US" sz="38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Classification Using Twin SVM</a:t>
            </a:r>
            <a:endParaRPr lang="en-US" sz="3850"/>
          </a:p>
        </p:txBody>
      </p:sp>
      <p:sp>
        <p:nvSpPr>
          <p:cNvPr id="5" name="Text 3"/>
          <p:cNvSpPr/>
          <p:nvPr/>
        </p:nvSpPr>
        <p:spPr>
          <a:xfrm>
            <a:off x="1082993" y="2079546"/>
            <a:ext cx="6639044" cy="126111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Our approach leverages a </a:t>
            </a:r>
            <a:r>
              <a:rPr lang="en-US" sz="15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Twin Support Vector Machine (TSVM</a:t>
            </a:r>
            <a:r>
              <a:rPr lang="en-US" sz="15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classification. Unlike traditional SVMs, TSVM constructs </a:t>
            </a:r>
            <a:r>
              <a:rPr lang="en-US" sz="15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two non-parallel hyperplanes, 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optimized to classify data points from a specific class while maximizing the margin from the other.</a:t>
            </a:r>
            <a:endParaRPr lang="en-US" sz="1550"/>
          </a:p>
        </p:txBody>
      </p:sp>
      <p:sp>
        <p:nvSpPr>
          <p:cNvPr id="6" name="Text 4"/>
          <p:cNvSpPr/>
          <p:nvPr/>
        </p:nvSpPr>
        <p:spPr>
          <a:xfrm>
            <a:off x="1082993" y="3517940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Builds two separating hyperplanes, significantly enhancing classification efficiency.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1082993" y="4217432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Offers superior speed compared to conventional Support Vector Machines.</a:t>
            </a:r>
            <a:endParaRPr lang="en-US" sz="1550"/>
          </a:p>
        </p:txBody>
      </p:sp>
      <p:sp>
        <p:nvSpPr>
          <p:cNvPr id="8" name="Text 6"/>
          <p:cNvSpPr/>
          <p:nvPr/>
        </p:nvSpPr>
        <p:spPr>
          <a:xfrm>
            <a:off x="1082993" y="4916924"/>
            <a:ext cx="6639044" cy="31527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Employs a one-versus-all strategy for effective multi-class classification.</a:t>
            </a:r>
            <a:endParaRPr lang="en-US" sz="1550"/>
          </a:p>
        </p:txBody>
      </p:sp>
      <p:sp>
        <p:nvSpPr>
          <p:cNvPr id="9" name="Text 7"/>
          <p:cNvSpPr/>
          <p:nvPr/>
        </p:nvSpPr>
        <p:spPr>
          <a:xfrm>
            <a:off x="1082993" y="5301139"/>
            <a:ext cx="6639044" cy="63055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Performs 256-class classification </a:t>
            </a:r>
            <a:r>
              <a:rPr lang="en-US" sz="15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determine a single key byte in AES-128.</a:t>
            </a:r>
            <a:endParaRPr lang="en-US" sz="155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0431" y="2123956"/>
            <a:ext cx="5344478" cy="5344478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C3A514-69CA-993A-A26B-6A6F56DAB9E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3796427" y="345758"/>
            <a:ext cx="1014413" cy="14513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100"/>
              </a:lnSpc>
              <a:buNone/>
            </a:pPr>
            <a:endParaRPr lang="en-US" sz="1100"/>
          </a:p>
        </p:txBody>
      </p:sp>
      <p:sp>
        <p:nvSpPr>
          <p:cNvPr id="4" name="Text 2"/>
          <p:cNvSpPr/>
          <p:nvPr/>
        </p:nvSpPr>
        <p:spPr>
          <a:xfrm>
            <a:off x="4668619" y="1121509"/>
            <a:ext cx="2912269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4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Byte-Wise Attack Idea</a:t>
            </a:r>
            <a:endParaRPr lang="en-US" sz="4400"/>
          </a:p>
        </p:txBody>
      </p:sp>
      <p:sp>
        <p:nvSpPr>
          <p:cNvPr id="5" name="Text 3"/>
          <p:cNvSpPr/>
          <p:nvPr/>
        </p:nvSpPr>
        <p:spPr>
          <a:xfrm>
            <a:off x="0" y="1956493"/>
            <a:ext cx="14541500" cy="60454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400"/>
              </a:lnSpc>
              <a:buNone/>
            </a:pPr>
            <a:r>
              <a:rPr lang="en-US" sz="16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consists of 16 bytes. Our attack strategy targets these bytes individually, simplifying the complex </a:t>
            </a:r>
          </a:p>
          <a:p>
            <a:pPr marL="0" indent="0" algn="ctr">
              <a:lnSpc>
                <a:spcPts val="1400"/>
              </a:lnSpc>
              <a:buNone/>
            </a:pPr>
            <a:r>
              <a:rPr lang="en-US" sz="16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task of key recovery.</a:t>
            </a:r>
            <a:endParaRPr lang="en-US" sz="16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6249" y="2751357"/>
            <a:ext cx="3586639" cy="45362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969597" y="3436560"/>
            <a:ext cx="1653659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AES-128 Key Structure</a:t>
            </a:r>
            <a:endParaRPr lang="en-US" sz="2000"/>
          </a:p>
        </p:txBody>
      </p:sp>
      <p:sp>
        <p:nvSpPr>
          <p:cNvPr id="8" name="Text 5"/>
          <p:cNvSpPr/>
          <p:nvPr/>
        </p:nvSpPr>
        <p:spPr>
          <a:xfrm>
            <a:off x="2969597" y="3795057"/>
            <a:ext cx="3359944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AES-128 key is composed of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distinct bytes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20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4691" y="2751357"/>
            <a:ext cx="3586758" cy="453628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47269" y="3444685"/>
            <a:ext cx="1640800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Sequential Byte Attack</a:t>
            </a:r>
            <a:endParaRPr lang="en-US" sz="2000"/>
          </a:p>
        </p:txBody>
      </p:sp>
      <p:sp>
        <p:nvSpPr>
          <p:cNvPr id="12" name="Text 7"/>
          <p:cNvSpPr/>
          <p:nvPr/>
        </p:nvSpPr>
        <p:spPr>
          <a:xfrm>
            <a:off x="9708038" y="3751897"/>
            <a:ext cx="336006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attack proceeds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byte at a time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minimizing computational load.</a:t>
            </a:r>
            <a:endParaRPr lang="en-US" sz="1200"/>
          </a:p>
        </p:txBody>
      </p:sp>
      <p:pic>
        <p:nvPicPr>
          <p:cNvPr id="14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75299" y="5210532"/>
            <a:ext cx="3586639" cy="453628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2911732" y="5943181"/>
            <a:ext cx="1663422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3. Exhaustive Byte Values</a:t>
            </a:r>
            <a:endParaRPr lang="en-US" sz="2000"/>
          </a:p>
        </p:txBody>
      </p:sp>
      <p:sp>
        <p:nvSpPr>
          <p:cNvPr id="16" name="Text 9"/>
          <p:cNvSpPr/>
          <p:nvPr/>
        </p:nvSpPr>
        <p:spPr>
          <a:xfrm>
            <a:off x="2969597" y="6399367"/>
            <a:ext cx="3359944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Each byte can take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256 possible values</a:t>
            </a:r>
            <a:r>
              <a:rPr lang="en-US" sz="12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(0-255), representing all permutations.</a:t>
            </a:r>
            <a:endParaRPr lang="en-US" sz="1200"/>
          </a:p>
        </p:txBody>
      </p:sp>
      <p:pic>
        <p:nvPicPr>
          <p:cNvPr id="1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94691" y="5210532"/>
            <a:ext cx="3586758" cy="45362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9594691" y="5943182"/>
            <a:ext cx="1622465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350"/>
              </a:lnSpc>
              <a:buNone/>
            </a:pPr>
            <a:r>
              <a:rPr lang="en-US" sz="20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4. Iterative Key Recovery</a:t>
            </a:r>
            <a:endParaRPr lang="en-US" sz="2000"/>
          </a:p>
        </p:txBody>
      </p:sp>
      <p:sp>
        <p:nvSpPr>
          <p:cNvPr id="20" name="Text 11"/>
          <p:cNvSpPr/>
          <p:nvPr/>
        </p:nvSpPr>
        <p:spPr>
          <a:xfrm>
            <a:off x="9708037" y="6336326"/>
            <a:ext cx="3360063" cy="36290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4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model first guesses one byte, then </a:t>
            </a:r>
            <a:r>
              <a:rPr lang="en-US" sz="12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repeats the process</a:t>
            </a:r>
            <a:r>
              <a:rPr lang="en-US" sz="12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the remaining 15 bytes until the  full key is recovered.</a:t>
            </a:r>
            <a:endParaRPr lang="en-US" sz="1200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26CB960-9F71-3F96-946D-8BB814B7DD0A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929878" y="1041083"/>
            <a:ext cx="2057638" cy="2902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50"/>
              </a:lnSpc>
              <a:buNone/>
            </a:pP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793790" y="1490067"/>
            <a:ext cx="7469386" cy="70877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5550"/>
              </a:lnSpc>
              <a:buNone/>
            </a:pPr>
            <a:r>
              <a:rPr lang="en-US" sz="44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How is Key Rank Calculated?</a:t>
            </a:r>
            <a:endParaRPr lang="en-US" sz="4450"/>
          </a:p>
        </p:txBody>
      </p:sp>
      <p:sp>
        <p:nvSpPr>
          <p:cNvPr id="5" name="Text 3"/>
          <p:cNvSpPr/>
          <p:nvPr/>
        </p:nvSpPr>
        <p:spPr>
          <a:xfrm>
            <a:off x="793790" y="2539008"/>
            <a:ext cx="13042821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Key rank is a critical metric for evaluating the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 of a side-channel attack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 It quantifies how high the correct key ranks among all possible guesses.</a:t>
            </a:r>
            <a:endParaRPr lang="en-US" sz="1750"/>
          </a:p>
        </p:txBody>
      </p:sp>
      <p:sp>
        <p:nvSpPr>
          <p:cNvPr id="6" name="Text 4"/>
          <p:cNvSpPr/>
          <p:nvPr/>
        </p:nvSpPr>
        <p:spPr>
          <a:xfrm>
            <a:off x="793790" y="3746778"/>
            <a:ext cx="3402330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Calculation Steps:</a:t>
            </a:r>
            <a:endParaRPr lang="en-US" sz="2650"/>
          </a:p>
        </p:txBody>
      </p:sp>
      <p:sp>
        <p:nvSpPr>
          <p:cNvPr id="7" name="Text 5"/>
          <p:cNvSpPr/>
          <p:nvPr/>
        </p:nvSpPr>
        <p:spPr>
          <a:xfrm>
            <a:off x="793790" y="43988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each key guess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compute </a:t>
            </a:r>
            <a:r>
              <a:rPr lang="en-US" sz="17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 = SBox(P ⊕ k)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where P is plaintext.</a:t>
            </a:r>
            <a:endParaRPr lang="en-US" sz="1750"/>
          </a:p>
        </p:txBody>
      </p:sp>
      <p:sp>
        <p:nvSpPr>
          <p:cNvPr id="8" name="Text 6"/>
          <p:cNvSpPr/>
          <p:nvPr/>
        </p:nvSpPr>
        <p:spPr>
          <a:xfrm>
            <a:off x="793790" y="52039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2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Extract the probability associated with class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from the model's output.</a:t>
            </a:r>
            <a:endParaRPr lang="en-US" sz="1750"/>
          </a:p>
        </p:txBody>
      </p:sp>
      <p:sp>
        <p:nvSpPr>
          <p:cNvPr id="9" name="Text 7"/>
          <p:cNvSpPr/>
          <p:nvPr/>
        </p:nvSpPr>
        <p:spPr>
          <a:xfrm>
            <a:off x="793790" y="6009084"/>
            <a:ext cx="6244709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3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Aggregate (add) probabilities for all attack traces.</a:t>
            </a:r>
            <a:endParaRPr lang="en-US" sz="1750"/>
          </a:p>
        </p:txBody>
      </p:sp>
      <p:sp>
        <p:nvSpPr>
          <p:cNvPr id="10" name="Text 8"/>
          <p:cNvSpPr/>
          <p:nvPr/>
        </p:nvSpPr>
        <p:spPr>
          <a:xfrm>
            <a:off x="793790" y="64512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Font typeface="+mj-lt"/>
              <a:buAutoNum type="arabicPeriod" startAt="4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Sort all 256 accumulated scores in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descending order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establish their ranks.</a:t>
            </a:r>
            <a:endParaRPr lang="en-US" sz="1750"/>
          </a:p>
        </p:txBody>
      </p:sp>
      <p:sp>
        <p:nvSpPr>
          <p:cNvPr id="11" name="Text 9"/>
          <p:cNvSpPr/>
          <p:nvPr/>
        </p:nvSpPr>
        <p:spPr>
          <a:xfrm>
            <a:off x="7599521" y="3746778"/>
            <a:ext cx="3522107" cy="4252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300"/>
              </a:lnSpc>
              <a:buNone/>
            </a:pPr>
            <a:r>
              <a:rPr lang="en-US" sz="26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Rank Significance:</a:t>
            </a:r>
            <a:endParaRPr lang="en-US" sz="2650"/>
          </a:p>
        </p:txBody>
      </p:sp>
      <p:sp>
        <p:nvSpPr>
          <p:cNvPr id="12" name="Text 10"/>
          <p:cNvSpPr/>
          <p:nvPr/>
        </p:nvSpPr>
        <p:spPr>
          <a:xfrm>
            <a:off x="7599521" y="4398883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position of the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correct key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 the sorted list determines its rank.</a:t>
            </a:r>
            <a:endParaRPr lang="en-US" sz="1750"/>
          </a:p>
        </p:txBody>
      </p:sp>
      <p:sp>
        <p:nvSpPr>
          <p:cNvPr id="13" name="Text 11"/>
          <p:cNvSpPr/>
          <p:nvPr/>
        </p:nvSpPr>
        <p:spPr>
          <a:xfrm>
            <a:off x="7599521" y="52039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indicates a perfect, immediate guess of the key.</a:t>
            </a:r>
            <a:endParaRPr lang="en-US" sz="1750"/>
          </a:p>
        </p:txBody>
      </p:sp>
      <p:sp>
        <p:nvSpPr>
          <p:cNvPr id="14" name="Text 12"/>
          <p:cNvSpPr/>
          <p:nvPr/>
        </p:nvSpPr>
        <p:spPr>
          <a:xfrm>
            <a:off x="7599521" y="6009084"/>
            <a:ext cx="624470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rank of </a:t>
            </a:r>
            <a:r>
              <a:rPr lang="en-US" sz="17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≤ 10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signifies a very strong and successful attack, recovering the key with minimal effort.</a:t>
            </a:r>
            <a:endParaRPr lang="en-US" sz="175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5A829EA-6FCB-FA47-F89B-F16DC1761A0B}"/>
              </a:ext>
            </a:extLst>
          </p:cNvPr>
          <p:cNvSpPr/>
          <p:nvPr/>
        </p:nvSpPr>
        <p:spPr>
          <a:xfrm>
            <a:off x="12814300" y="77470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144792" y="508278"/>
            <a:ext cx="939760" cy="2133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5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2044898" y="838081"/>
            <a:ext cx="4166116" cy="52066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100"/>
              </a:lnSpc>
              <a:buNone/>
            </a:pPr>
            <a:r>
              <a:rPr lang="en-US" sz="32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Datasets Used</a:t>
            </a:r>
            <a:endParaRPr lang="en-US" sz="3250"/>
          </a:p>
        </p:txBody>
      </p:sp>
      <p:sp>
        <p:nvSpPr>
          <p:cNvPr id="5" name="Text 3"/>
          <p:cNvSpPr/>
          <p:nvPr/>
        </p:nvSpPr>
        <p:spPr>
          <a:xfrm>
            <a:off x="2044898" y="1608653"/>
            <a:ext cx="10540484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rigorously test and validate our model, we utilized two widely recognized public datasets, ensuring our results are comparable and reproducible within the security research community.</a:t>
            </a:r>
            <a:endParaRPr lang="en-US" sz="130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898" y="2516862"/>
            <a:ext cx="5066943" cy="5066943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525941" y="2496026"/>
            <a:ext cx="249971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ASCAD Dataset</a:t>
            </a: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/>
          </a:p>
        </p:txBody>
      </p:sp>
      <p:sp>
        <p:nvSpPr>
          <p:cNvPr id="8" name="Text 5"/>
          <p:cNvSpPr/>
          <p:nvPr/>
        </p:nvSpPr>
        <p:spPr>
          <a:xfrm>
            <a:off x="7525941" y="2975134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AES-128 Implementation</a:t>
            </a: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traces from a protected AES implementation.</a:t>
            </a:r>
            <a:endParaRPr lang="en-US" sz="1300"/>
          </a:p>
        </p:txBody>
      </p:sp>
      <p:sp>
        <p:nvSpPr>
          <p:cNvPr id="9" name="Text 6"/>
          <p:cNvSpPr/>
          <p:nvPr/>
        </p:nvSpPr>
        <p:spPr>
          <a:xfrm>
            <a:off x="7525941" y="3566755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Training Traces: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Comprises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50,000 power consumption traces 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model training.</a:t>
            </a:r>
            <a:endParaRPr lang="en-US" sz="1300"/>
          </a:p>
        </p:txBody>
      </p:sp>
      <p:sp>
        <p:nvSpPr>
          <p:cNvPr id="10" name="Text 7"/>
          <p:cNvSpPr/>
          <p:nvPr/>
        </p:nvSpPr>
        <p:spPr>
          <a:xfrm>
            <a:off x="7525941" y="4158377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 Traces: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Includes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10,000 traces 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specifically for testing </a:t>
            </a:r>
            <a:r>
              <a:rPr lang="en-US" sz="13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effectiveness.</a:t>
            </a:r>
            <a:endParaRPr lang="en-US" sz="1300"/>
          </a:p>
        </p:txBody>
      </p:sp>
      <p:sp>
        <p:nvSpPr>
          <p:cNvPr id="11" name="Text 8"/>
          <p:cNvSpPr/>
          <p:nvPr/>
        </p:nvSpPr>
        <p:spPr>
          <a:xfrm>
            <a:off x="7525941" y="4858345"/>
            <a:ext cx="2499717" cy="31253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450"/>
              </a:lnSpc>
              <a:buNone/>
            </a:pPr>
            <a:r>
              <a:rPr lang="en-US" sz="19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TeSCASE Dataset</a:t>
            </a:r>
            <a:r>
              <a:rPr lang="en-US" sz="19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:</a:t>
            </a:r>
            <a:endParaRPr lang="en-US" sz="1950"/>
          </a:p>
        </p:txBody>
      </p:sp>
      <p:sp>
        <p:nvSpPr>
          <p:cNvPr id="12" name="Text 9"/>
          <p:cNvSpPr/>
          <p:nvPr/>
        </p:nvSpPr>
        <p:spPr>
          <a:xfrm>
            <a:off x="7525941" y="5337453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 and Unmasked AES: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Provides data from both protected and unprotected AES versions.</a:t>
            </a:r>
            <a:endParaRPr lang="en-US" sz="1300"/>
          </a:p>
        </p:txBody>
      </p:sp>
      <p:sp>
        <p:nvSpPr>
          <p:cNvPr id="13" name="Text 10"/>
          <p:cNvSpPr/>
          <p:nvPr/>
        </p:nvSpPr>
        <p:spPr>
          <a:xfrm>
            <a:off x="7525941" y="5929074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endParaRPr lang="en-US" sz="1300"/>
          </a:p>
        </p:txBody>
      </p:sp>
      <p:sp>
        <p:nvSpPr>
          <p:cNvPr id="14" name="Text 11"/>
          <p:cNvSpPr/>
          <p:nvPr/>
        </p:nvSpPr>
        <p:spPr>
          <a:xfrm>
            <a:off x="7525941" y="6155848"/>
            <a:ext cx="5066943" cy="53340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50"/>
              </a:lnSpc>
              <a:buSzTx/>
              <a:buChar char="•"/>
            </a:pPr>
            <a:r>
              <a:rPr lang="en-US" sz="13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Extensive Trace Count:</a:t>
            </a:r>
            <a:r>
              <a:rPr lang="en-US" sz="13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Features a substantial number of traces, suitable for diverse testing scenarios.</a:t>
            </a:r>
            <a:endParaRPr lang="en-US" sz="130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F42CABF-94A3-5D39-C00A-C889237D967C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81833" y="495062"/>
            <a:ext cx="1000720" cy="20764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2184559" y="816173"/>
            <a:ext cx="5015627" cy="50684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950"/>
              </a:lnSpc>
              <a:buNone/>
            </a:pPr>
            <a:r>
              <a:rPr lang="en-US" sz="31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Advantages of This Method</a:t>
            </a:r>
            <a:endParaRPr lang="en-US" sz="3150"/>
          </a:p>
        </p:txBody>
      </p:sp>
      <p:sp>
        <p:nvSpPr>
          <p:cNvPr id="5" name="Text 3"/>
          <p:cNvSpPr/>
          <p:nvPr/>
        </p:nvSpPr>
        <p:spPr>
          <a:xfrm>
            <a:off x="2184559" y="1566267"/>
            <a:ext cx="10261283" cy="51911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Deep K-TSVM model offers significant advantages over existing side-channel attack techniques, setting a new benchmark for effectiveness and efficiency.</a:t>
            </a:r>
            <a:endParaRPr lang="en-US" sz="1250"/>
          </a:p>
        </p:txBody>
      </p:sp>
      <p:sp>
        <p:nvSpPr>
          <p:cNvPr id="6" name="Shape 4"/>
          <p:cNvSpPr/>
          <p:nvPr/>
        </p:nvSpPr>
        <p:spPr>
          <a:xfrm>
            <a:off x="2184559" y="22677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87322" y="2632710"/>
            <a:ext cx="243245" cy="243245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2995613" y="2429947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Exceptional Accuracy</a:t>
            </a:r>
            <a:endParaRPr lang="en-US" sz="1550"/>
          </a:p>
        </p:txBody>
      </p:sp>
      <p:sp>
        <p:nvSpPr>
          <p:cNvPr id="9" name="Text 6"/>
          <p:cNvSpPr/>
          <p:nvPr/>
        </p:nvSpPr>
        <p:spPr>
          <a:xfrm>
            <a:off x="2995613" y="2780586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Achieves very high accuracy in key byte prediction, minimizing false positives.</a:t>
            </a:r>
            <a:endParaRPr lang="en-US" sz="1250"/>
          </a:p>
        </p:txBody>
      </p:sp>
      <p:sp>
        <p:nvSpPr>
          <p:cNvPr id="10" name="Shape 7"/>
          <p:cNvSpPr/>
          <p:nvPr/>
        </p:nvSpPr>
        <p:spPr>
          <a:xfrm>
            <a:off x="2184559" y="3403283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87322" y="3768209"/>
            <a:ext cx="243245" cy="24324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2995613" y="3565446"/>
            <a:ext cx="218789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Low Trace Requirement</a:t>
            </a:r>
            <a:endParaRPr lang="en-US" sz="1550"/>
          </a:p>
        </p:txBody>
      </p:sp>
      <p:sp>
        <p:nvSpPr>
          <p:cNvPr id="13" name="Text 9"/>
          <p:cNvSpPr/>
          <p:nvPr/>
        </p:nvSpPr>
        <p:spPr>
          <a:xfrm>
            <a:off x="2995613" y="3916085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Requires very few power traces for successful key recovery, enhancing stealth.</a:t>
            </a:r>
            <a:endParaRPr lang="en-US" sz="1250"/>
          </a:p>
        </p:txBody>
      </p:sp>
      <p:sp>
        <p:nvSpPr>
          <p:cNvPr id="14" name="Shape 10"/>
          <p:cNvSpPr/>
          <p:nvPr/>
        </p:nvSpPr>
        <p:spPr>
          <a:xfrm>
            <a:off x="2184559" y="4538782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87322" y="4903708"/>
            <a:ext cx="243245" cy="243245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2995613" y="4700945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1550"/>
          </a:p>
        </p:txBody>
      </p:sp>
      <p:sp>
        <p:nvSpPr>
          <p:cNvPr id="17" name="Text 12"/>
          <p:cNvSpPr/>
          <p:nvPr/>
        </p:nvSpPr>
        <p:spPr>
          <a:xfrm>
            <a:off x="2995613" y="5051584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 against both masked and unmasked AES implementations.</a:t>
            </a:r>
            <a:endParaRPr lang="en-US" sz="1250"/>
          </a:p>
        </p:txBody>
      </p:sp>
      <p:sp>
        <p:nvSpPr>
          <p:cNvPr id="18" name="Shape 13"/>
          <p:cNvSpPr/>
          <p:nvPr/>
        </p:nvSpPr>
        <p:spPr>
          <a:xfrm>
            <a:off x="2184559" y="5674281"/>
            <a:ext cx="648891" cy="973336"/>
          </a:xfrm>
          <a:prstGeom prst="roundRect">
            <a:avLst>
              <a:gd name="adj" fmla="val 360026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pic>
        <p:nvPicPr>
          <p:cNvPr id="19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387322" y="6039207"/>
            <a:ext cx="243245" cy="243245"/>
          </a:xfrm>
          <a:prstGeom prst="rect">
            <a:avLst/>
          </a:prstGeom>
        </p:spPr>
      </p:pic>
      <p:sp>
        <p:nvSpPr>
          <p:cNvPr id="20" name="Text 14"/>
          <p:cNvSpPr/>
          <p:nvPr/>
        </p:nvSpPr>
        <p:spPr>
          <a:xfrm>
            <a:off x="2995613" y="5836444"/>
            <a:ext cx="2027873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Strong Generalization</a:t>
            </a:r>
            <a:endParaRPr lang="en-US" sz="1550"/>
          </a:p>
        </p:txBody>
      </p:sp>
      <p:sp>
        <p:nvSpPr>
          <p:cNvPr id="21" name="Text 15"/>
          <p:cNvSpPr/>
          <p:nvPr/>
        </p:nvSpPr>
        <p:spPr>
          <a:xfrm>
            <a:off x="2995613" y="6187083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Benefits from pre-training, leading to excellent generalization across different devices.</a:t>
            </a:r>
            <a:endParaRPr lang="en-US" sz="1250"/>
          </a:p>
        </p:txBody>
      </p:sp>
      <p:sp>
        <p:nvSpPr>
          <p:cNvPr id="24" name="Text 17"/>
          <p:cNvSpPr/>
          <p:nvPr/>
        </p:nvSpPr>
        <p:spPr>
          <a:xfrm>
            <a:off x="2995613" y="6971943"/>
            <a:ext cx="2039064" cy="2533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endParaRPr lang="en-US" sz="1550"/>
          </a:p>
        </p:txBody>
      </p:sp>
      <p:sp>
        <p:nvSpPr>
          <p:cNvPr id="25" name="Text 18"/>
          <p:cNvSpPr/>
          <p:nvPr/>
        </p:nvSpPr>
        <p:spPr>
          <a:xfrm>
            <a:off x="2995613" y="7322582"/>
            <a:ext cx="9450229" cy="2595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endParaRPr lang="en-US" sz="1250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0AB68AC-CD73-FA37-B955-815F88F6CD73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2"/>
          <p:cNvSpPr/>
          <p:nvPr/>
        </p:nvSpPr>
        <p:spPr>
          <a:xfrm>
            <a:off x="3453408" y="613886"/>
            <a:ext cx="3363516" cy="38159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000"/>
              </a:lnSpc>
              <a:buNone/>
            </a:pPr>
            <a:r>
              <a:rPr lang="en-US" sz="2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Limitations of This Work</a:t>
            </a:r>
            <a:endParaRPr lang="en-US" sz="2400"/>
          </a:p>
        </p:txBody>
      </p:sp>
      <p:sp>
        <p:nvSpPr>
          <p:cNvPr id="5" name="Text 3"/>
          <p:cNvSpPr/>
          <p:nvPr/>
        </p:nvSpPr>
        <p:spPr>
          <a:xfrm>
            <a:off x="3453408" y="1178600"/>
            <a:ext cx="772346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While promising, our current work acknowledges several limitations that provide clear avenues for future research and development in side-channel analysis.</a:t>
            </a:r>
            <a:endParaRPr lang="en-US" sz="950"/>
          </a:p>
        </p:txBody>
      </p:sp>
      <p:sp>
        <p:nvSpPr>
          <p:cNvPr id="6" name="Shape 4"/>
          <p:cNvSpPr/>
          <p:nvPr/>
        </p:nvSpPr>
        <p:spPr>
          <a:xfrm>
            <a:off x="3453408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3590687" y="1843921"/>
            <a:ext cx="1553170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Attack Nature</a:t>
            </a:r>
            <a:endParaRPr lang="en-US" sz="1200"/>
          </a:p>
        </p:txBody>
      </p:sp>
      <p:sp>
        <p:nvSpPr>
          <p:cNvPr id="8" name="Text 6"/>
          <p:cNvSpPr/>
          <p:nvPr/>
        </p:nvSpPr>
        <p:spPr>
          <a:xfrm>
            <a:off x="3590687" y="2107883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methodology requires a </a:t>
            </a:r>
            <a:r>
              <a:rPr lang="en-US" sz="9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copy of the target device</a:t>
            </a:r>
            <a:r>
              <a:rPr lang="en-US" sz="9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for profiling, limiting non-profiled attack scenarios.</a:t>
            </a:r>
            <a:endParaRPr lang="en-US" sz="95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687" y="2635925"/>
            <a:ext cx="3526155" cy="1966436"/>
          </a:xfrm>
          <a:prstGeom prst="rect">
            <a:avLst/>
          </a:prstGeom>
        </p:spPr>
      </p:pic>
      <p:sp>
        <p:nvSpPr>
          <p:cNvPr id="10" name="Shape 7"/>
          <p:cNvSpPr/>
          <p:nvPr/>
        </p:nvSpPr>
        <p:spPr>
          <a:xfrm>
            <a:off x="7376160" y="1706642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513439" y="1843921"/>
            <a:ext cx="1637348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Extensive Training Data</a:t>
            </a:r>
            <a:endParaRPr lang="en-US" sz="1200"/>
          </a:p>
        </p:txBody>
      </p:sp>
      <p:sp>
        <p:nvSpPr>
          <p:cNvPr id="12" name="Text 9"/>
          <p:cNvSpPr/>
          <p:nvPr/>
        </p:nvSpPr>
        <p:spPr>
          <a:xfrm>
            <a:off x="7513439" y="2107883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training phase necessitates a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large number of traces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to build a robust and accurate model.</a:t>
            </a:r>
            <a:endParaRPr lang="en-US" sz="950"/>
          </a:p>
        </p:txBody>
      </p:sp>
      <p:pic>
        <p:nvPicPr>
          <p:cNvPr id="1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13439" y="2635925"/>
            <a:ext cx="3526155" cy="1966436"/>
          </a:xfrm>
          <a:prstGeom prst="rect">
            <a:avLst/>
          </a:prstGeom>
        </p:spPr>
      </p:pic>
      <p:sp>
        <p:nvSpPr>
          <p:cNvPr id="14" name="Shape 10"/>
          <p:cNvSpPr/>
          <p:nvPr/>
        </p:nvSpPr>
        <p:spPr>
          <a:xfrm>
            <a:off x="3453408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5" name="Text 11"/>
          <p:cNvSpPr/>
          <p:nvPr/>
        </p:nvSpPr>
        <p:spPr>
          <a:xfrm>
            <a:off x="3590687" y="4998958"/>
            <a:ext cx="1617702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one key byte is shown in experiments</a:t>
            </a:r>
            <a:endParaRPr lang="en-US" sz="1200"/>
          </a:p>
        </p:txBody>
      </p:sp>
      <p:sp>
        <p:nvSpPr>
          <p:cNvPr id="16" name="Text 12"/>
          <p:cNvSpPr/>
          <p:nvPr/>
        </p:nvSpPr>
        <p:spPr>
          <a:xfrm>
            <a:off x="3590687" y="5262920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Experiments primarily demonstrate key recovery for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only one key byte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requiring further validation for all 16 bytes.</a:t>
            </a:r>
            <a:endParaRPr lang="en-US" sz="950"/>
          </a:p>
        </p:txBody>
      </p:sp>
      <p:pic>
        <p:nvPicPr>
          <p:cNvPr id="1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0687" y="5790962"/>
            <a:ext cx="3526155" cy="1966436"/>
          </a:xfrm>
          <a:prstGeom prst="rect">
            <a:avLst/>
          </a:prstGeom>
        </p:spPr>
      </p:pic>
      <p:sp>
        <p:nvSpPr>
          <p:cNvPr id="18" name="Shape 13"/>
          <p:cNvSpPr/>
          <p:nvPr/>
        </p:nvSpPr>
        <p:spPr>
          <a:xfrm>
            <a:off x="7376160" y="4861679"/>
            <a:ext cx="3800713" cy="3032998"/>
          </a:xfrm>
          <a:prstGeom prst="roundRect">
            <a:avLst>
              <a:gd name="adj" fmla="val 604"/>
            </a:avLst>
          </a:prstGeom>
          <a:solidFill>
            <a:srgbClr val="292C32"/>
          </a:solidFill>
          <a:ln w="15240">
            <a:solidFill>
              <a:srgbClr val="61646A"/>
            </a:solidFill>
            <a:prstDash val="solid"/>
          </a:ln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4"/>
          <p:cNvSpPr/>
          <p:nvPr/>
        </p:nvSpPr>
        <p:spPr>
          <a:xfrm>
            <a:off x="7513439" y="4998958"/>
            <a:ext cx="1608415" cy="19073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1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Real-World Complexity</a:t>
            </a:r>
            <a:endParaRPr lang="en-US" sz="1200"/>
          </a:p>
        </p:txBody>
      </p:sp>
      <p:sp>
        <p:nvSpPr>
          <p:cNvPr id="20" name="Text 15"/>
          <p:cNvSpPr/>
          <p:nvPr/>
        </p:nvSpPr>
        <p:spPr>
          <a:xfrm>
            <a:off x="7513439" y="5262920"/>
            <a:ext cx="3526155" cy="390763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00"/>
              </a:lnSpc>
              <a:buNone/>
            </a:pP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Real-world attack scenarios may present </a:t>
            </a:r>
            <a:r>
              <a:rPr lang="en-US" sz="9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higher noise levels and additional protections</a:t>
            </a:r>
            <a:r>
              <a:rPr lang="en-US" sz="9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potentially impacting performance.</a:t>
            </a:r>
            <a:endParaRPr lang="en-US" sz="950"/>
          </a:p>
        </p:txBody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13439" y="5790962"/>
            <a:ext cx="3526155" cy="1966436"/>
          </a:xfrm>
          <a:prstGeom prst="rect">
            <a:avLst/>
          </a:prstGeom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72F2D267-8478-20D4-9F59-D6562391F452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897850" y="667822"/>
            <a:ext cx="848201" cy="28039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endParaRPr lang="en-US" sz="1350"/>
          </a:p>
        </p:txBody>
      </p:sp>
      <p:sp>
        <p:nvSpPr>
          <p:cNvPr id="4" name="Text 2"/>
          <p:cNvSpPr/>
          <p:nvPr/>
        </p:nvSpPr>
        <p:spPr>
          <a:xfrm>
            <a:off x="766524" y="1101328"/>
            <a:ext cx="12720876" cy="68437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5350"/>
              </a:lnSpc>
              <a:buNone/>
            </a:pPr>
            <a:r>
              <a:rPr lang="en-US" sz="43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Conclusion</a:t>
            </a:r>
            <a:endParaRPr lang="en-US" sz="4300"/>
          </a:p>
        </p:txBody>
      </p:sp>
      <p:sp>
        <p:nvSpPr>
          <p:cNvPr id="5" name="Text 3"/>
          <p:cNvSpPr/>
          <p:nvPr/>
        </p:nvSpPr>
        <p:spPr>
          <a:xfrm>
            <a:off x="766524" y="2114193"/>
            <a:ext cx="13097351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research introduces a powerful </a:t>
            </a:r>
            <a:r>
              <a:rPr lang="en-US" sz="17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new model </a:t>
            </a: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that significantly advances the field of side-channel analysis, highlighting the growing threat of deep learning to hardware security.</a:t>
            </a:r>
            <a:endParaRPr lang="en-US" sz="1700"/>
          </a:p>
        </p:txBody>
      </p:sp>
      <p:sp>
        <p:nvSpPr>
          <p:cNvPr id="6" name="Text 4"/>
          <p:cNvSpPr/>
          <p:nvPr/>
        </p:nvSpPr>
        <p:spPr>
          <a:xfrm>
            <a:off x="1956792" y="371332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New Deep K-TSVM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766524" y="4186952"/>
            <a:ext cx="3928110" cy="3505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Proposed a novel Deep K-TSVM model.</a:t>
            </a:r>
            <a:endParaRPr lang="en-US" sz="17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4623" y="4037469"/>
            <a:ext cx="327660" cy="32766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9935647" y="3128724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11" name="Text 7"/>
          <p:cNvSpPr/>
          <p:nvPr/>
        </p:nvSpPr>
        <p:spPr>
          <a:xfrm>
            <a:off x="9935647" y="3602355"/>
            <a:ext cx="3928229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Combines Restricted Boltzmann Machines (RBM) with Twin SVM.</a:t>
            </a:r>
            <a:endParaRPr lang="en-US" sz="170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02000" y="3771721"/>
            <a:ext cx="327660" cy="32766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045184" y="476619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endParaRPr lang="en-US" sz="2150"/>
          </a:p>
        </p:txBody>
      </p:sp>
      <p:pic>
        <p:nvPicPr>
          <p:cNvPr id="16" name="Image 4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17" name="Image 5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731746" y="5465505"/>
            <a:ext cx="327660" cy="32766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0045184" y="5264468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High Accuracy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19" name="Text 11"/>
          <p:cNvSpPr/>
          <p:nvPr/>
        </p:nvSpPr>
        <p:spPr>
          <a:xfrm>
            <a:off x="10045184" y="5986106"/>
            <a:ext cx="3928229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Recovers key bytes with exceptional accuracy.</a:t>
            </a:r>
            <a:endParaRPr lang="en-US" sz="170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1" name="Image 7" descr="preencoded.png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377291" y="6778050"/>
            <a:ext cx="327660" cy="32766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1956792" y="5994321"/>
            <a:ext cx="2737842" cy="34230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650"/>
              </a:lnSpc>
              <a:buNone/>
            </a:pPr>
            <a:r>
              <a:rPr lang="en-US" sz="21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Security Implications</a:t>
            </a:r>
            <a:endParaRPr lang="en-US" sz="2150">
              <a:solidFill>
                <a:srgbClr val="FF0000"/>
              </a:solidFill>
            </a:endParaRPr>
          </a:p>
        </p:txBody>
      </p:sp>
      <p:sp>
        <p:nvSpPr>
          <p:cNvPr id="23" name="Text 13"/>
          <p:cNvSpPr/>
          <p:nvPr/>
        </p:nvSpPr>
        <p:spPr>
          <a:xfrm>
            <a:off x="766524" y="6467951"/>
            <a:ext cx="3928110" cy="7010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ts val="27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Demonstrates deep learning as a significant threat to hardware security.</a:t>
            </a:r>
            <a:endParaRPr lang="en-US" sz="1700"/>
          </a:p>
        </p:txBody>
      </p:sp>
      <p:pic>
        <p:nvPicPr>
          <p:cNvPr id="24" name="Image 8" descr="preencoded.png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023128" y="3061573"/>
            <a:ext cx="4584025" cy="4584025"/>
          </a:xfrm>
          <a:prstGeom prst="rect">
            <a:avLst/>
          </a:prstGeom>
        </p:spPr>
      </p:pic>
      <p:pic>
        <p:nvPicPr>
          <p:cNvPr id="25" name="Image 9" descr="preencoded.png"/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710416" y="5895439"/>
            <a:ext cx="327660" cy="327660"/>
          </a:xfrm>
          <a:prstGeom prst="rect">
            <a:avLst/>
          </a:prstGeom>
        </p:spPr>
      </p:pic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739DEC3F-01B1-B688-2AC8-5BB7B53D95CF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1"/>
          <p:cNvSpPr/>
          <p:nvPr/>
        </p:nvSpPr>
        <p:spPr>
          <a:xfrm>
            <a:off x="2248257" y="498038"/>
            <a:ext cx="741521" cy="2089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endParaRPr lang="en-US" sz="1000"/>
          </a:p>
        </p:txBody>
      </p:sp>
      <p:sp>
        <p:nvSpPr>
          <p:cNvPr id="4" name="Text 2"/>
          <p:cNvSpPr/>
          <p:nvPr/>
        </p:nvSpPr>
        <p:spPr>
          <a:xfrm>
            <a:off x="1" y="1177737"/>
            <a:ext cx="14630400" cy="5103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4000"/>
              </a:lnSpc>
              <a:buNone/>
            </a:pPr>
            <a:r>
              <a:rPr lang="en-US" sz="5400" dirty="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Questions &amp; Discussion</a:t>
            </a:r>
            <a:endParaRPr lang="en-US" sz="5400" dirty="0"/>
          </a:p>
        </p:txBody>
      </p:sp>
      <p:sp>
        <p:nvSpPr>
          <p:cNvPr id="5" name="Text 3"/>
          <p:cNvSpPr/>
          <p:nvPr/>
        </p:nvSpPr>
        <p:spPr>
          <a:xfrm>
            <a:off x="2619017" y="7600891"/>
            <a:ext cx="10329863" cy="26134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5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welcome your questions and insights. Let's delve deeper into the implications and potential applications of this research.</a:t>
            </a:r>
            <a:endParaRPr lang="en-US" sz="125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B668098-1AA4-361F-68A6-BDD7D78CDDA1}"/>
              </a:ext>
            </a:extLst>
          </p:cNvPr>
          <p:cNvSpPr/>
          <p:nvPr/>
        </p:nvSpPr>
        <p:spPr>
          <a:xfrm>
            <a:off x="12814300" y="7734300"/>
            <a:ext cx="1816100" cy="3937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>
              <a:solidFill>
                <a:srgbClr val="292C3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C2544D8-C16C-6BC6-559A-A561C6FFA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4300" y="2133383"/>
            <a:ext cx="6781800" cy="48176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89" y="2897347"/>
            <a:ext cx="13042821" cy="2126456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ts val="16700"/>
              </a:lnSpc>
              <a:buNone/>
            </a:pPr>
            <a:r>
              <a:rPr lang="en-US" sz="19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Thank You</a:t>
            </a:r>
            <a:endParaRPr lang="en-US" sz="19200"/>
          </a:p>
        </p:txBody>
      </p:sp>
      <p:sp>
        <p:nvSpPr>
          <p:cNvPr id="3" name="Text 1"/>
          <p:cNvSpPr/>
          <p:nvPr/>
        </p:nvSpPr>
        <p:spPr>
          <a:xfrm>
            <a:off x="2393990" y="5538986"/>
            <a:ext cx="13042821" cy="3629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 appreciate your time and attention today. For further inquiries or collaborations, please feel free to reach out.</a:t>
            </a:r>
            <a:endParaRPr lang="en-US" sz="175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D8C93A4-D4B5-5C57-561E-F00F047C1F3E}"/>
              </a:ext>
            </a:extLst>
          </p:cNvPr>
          <p:cNvSpPr/>
          <p:nvPr/>
        </p:nvSpPr>
        <p:spPr>
          <a:xfrm>
            <a:off x="12522200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88283" y="1153895"/>
            <a:ext cx="5608082" cy="487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00"/>
              </a:lnSpc>
              <a:buNone/>
            </a:pPr>
            <a:r>
              <a:rPr lang="en-US" sz="44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is </a:t>
            </a:r>
            <a:r>
              <a:rPr lang="en-US" sz="30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Cryptography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and </a:t>
            </a:r>
            <a:r>
              <a:rPr lang="en-US" sz="30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AES</a:t>
            </a: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3050"/>
          </a:p>
        </p:txBody>
      </p:sp>
      <p:sp>
        <p:nvSpPr>
          <p:cNvPr id="3" name="Text 1"/>
          <p:cNvSpPr/>
          <p:nvPr/>
        </p:nvSpPr>
        <p:spPr>
          <a:xfrm>
            <a:off x="1141809" y="2105859"/>
            <a:ext cx="5935266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Cryptography is the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science of protecting secret data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500"/>
          </a:p>
        </p:txBody>
      </p:sp>
      <p:sp>
        <p:nvSpPr>
          <p:cNvPr id="4" name="Text 2"/>
          <p:cNvSpPr/>
          <p:nvPr/>
        </p:nvSpPr>
        <p:spPr>
          <a:xfrm>
            <a:off x="1141809" y="2858453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Encryption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transforms data into an unreadable format 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using a secret key.</a:t>
            </a:r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141809" y="3838972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(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Advanced Encryption Standard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is a widely adopted symmetric encryption algorithm.</a:t>
            </a:r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1141809" y="4776232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 is integral to secure communications in Wi-Fi, banking, smart cards, and various hardware devices.</a:t>
            </a:r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1141809" y="5756751"/>
            <a:ext cx="5935266" cy="31242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utilizes a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key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for robust encryption.</a:t>
            </a:r>
            <a:endParaRPr lang="en-US" sz="15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0745" y="292655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0F98AF5-5267-E7B0-C7D2-66941241476F}"/>
              </a:ext>
            </a:extLst>
          </p:cNvPr>
          <p:cNvSpPr/>
          <p:nvPr/>
        </p:nvSpPr>
        <p:spPr>
          <a:xfrm>
            <a:off x="12674600" y="7569200"/>
            <a:ext cx="1955800" cy="5588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2013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745575" y="2687955"/>
            <a:ext cx="3892391" cy="440174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450"/>
              </a:lnSpc>
              <a:buNone/>
            </a:pPr>
            <a:r>
              <a:rPr lang="en-US" sz="27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Understanding AES-128</a:t>
            </a:r>
            <a:endParaRPr lang="en-US" sz="2750"/>
          </a:p>
        </p:txBody>
      </p:sp>
      <p:sp>
        <p:nvSpPr>
          <p:cNvPr id="4" name="Shape 1"/>
          <p:cNvSpPr/>
          <p:nvPr/>
        </p:nvSpPr>
        <p:spPr>
          <a:xfrm>
            <a:off x="1745575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745575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4222135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380607" y="3524250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1944529" y="4096464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Size</a:t>
            </a:r>
            <a:endParaRPr lang="en-US" sz="1700"/>
          </a:p>
        </p:txBody>
      </p:sp>
      <p:sp>
        <p:nvSpPr>
          <p:cNvPr id="9" name="Text 6"/>
          <p:cNvSpPr/>
          <p:nvPr/>
        </p:nvSpPr>
        <p:spPr>
          <a:xfrm>
            <a:off x="1944529" y="4477226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AES-128 employs a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128-bit encryption key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providing a high level of security.</a:t>
            </a:r>
            <a:endParaRPr lang="en-US" sz="1350"/>
          </a:p>
        </p:txBody>
      </p:sp>
      <p:sp>
        <p:nvSpPr>
          <p:cNvPr id="10" name="Shape 7"/>
          <p:cNvSpPr/>
          <p:nvPr/>
        </p:nvSpPr>
        <p:spPr>
          <a:xfrm>
            <a:off x="7403187" y="3656290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403187" y="3633430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9879747" y="3392210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0038219" y="3524250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</a:t>
            </a:r>
            <a:endParaRPr lang="en-US" sz="1650"/>
          </a:p>
        </p:txBody>
      </p:sp>
      <p:sp>
        <p:nvSpPr>
          <p:cNvPr id="14" name="Text 11"/>
          <p:cNvSpPr/>
          <p:nvPr/>
        </p:nvSpPr>
        <p:spPr>
          <a:xfrm>
            <a:off x="7602141" y="4096464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Key Representation</a:t>
            </a:r>
            <a:endParaRPr lang="en-US" sz="1700"/>
          </a:p>
        </p:txBody>
      </p:sp>
      <p:sp>
        <p:nvSpPr>
          <p:cNvPr id="15" name="Text 12"/>
          <p:cNvSpPr/>
          <p:nvPr/>
        </p:nvSpPr>
        <p:spPr>
          <a:xfrm>
            <a:off x="7602141" y="4477226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128 bits are typically represented as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16 bytes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forming a sequence from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K1 to K16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350"/>
          </a:p>
        </p:txBody>
      </p:sp>
      <p:sp>
        <p:nvSpPr>
          <p:cNvPr id="16" name="Shape 13"/>
          <p:cNvSpPr/>
          <p:nvPr/>
        </p:nvSpPr>
        <p:spPr>
          <a:xfrm>
            <a:off x="1745575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1745575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4222135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4380607" y="5547717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3</a:t>
            </a:r>
            <a:endParaRPr lang="en-US" sz="1650"/>
          </a:p>
        </p:txBody>
      </p:sp>
      <p:sp>
        <p:nvSpPr>
          <p:cNvPr id="20" name="Text 17"/>
          <p:cNvSpPr/>
          <p:nvPr/>
        </p:nvSpPr>
        <p:spPr>
          <a:xfrm>
            <a:off x="1944529" y="6119932"/>
            <a:ext cx="2449830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Encryption &amp; Decryption</a:t>
            </a:r>
            <a:endParaRPr lang="en-US" sz="1700"/>
          </a:p>
        </p:txBody>
      </p:sp>
      <p:sp>
        <p:nvSpPr>
          <p:cNvPr id="21" name="Text 18"/>
          <p:cNvSpPr/>
          <p:nvPr/>
        </p:nvSpPr>
        <p:spPr>
          <a:xfrm>
            <a:off x="1944529" y="6500693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key is essential for both encrypting plaintext into ciphertext and decrypting ciphertext back into plaintext.</a:t>
            </a:r>
            <a:endParaRPr lang="en-US" sz="1350"/>
          </a:p>
        </p:txBody>
      </p:sp>
      <p:sp>
        <p:nvSpPr>
          <p:cNvPr id="22" name="Shape 19"/>
          <p:cNvSpPr/>
          <p:nvPr/>
        </p:nvSpPr>
        <p:spPr>
          <a:xfrm>
            <a:off x="7403187" y="5679758"/>
            <a:ext cx="5481518" cy="1583293"/>
          </a:xfrm>
          <a:prstGeom prst="roundRect">
            <a:avLst>
              <a:gd name="adj" fmla="val 6930"/>
            </a:avLst>
          </a:prstGeom>
          <a:solidFill>
            <a:srgbClr val="292C32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3" name="Shape 20"/>
          <p:cNvSpPr/>
          <p:nvPr/>
        </p:nvSpPr>
        <p:spPr>
          <a:xfrm>
            <a:off x="7403187" y="5656898"/>
            <a:ext cx="5481518" cy="91440"/>
          </a:xfrm>
          <a:prstGeom prst="roundRect">
            <a:avLst>
              <a:gd name="adj" fmla="val 288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9879747" y="5415677"/>
            <a:ext cx="528280" cy="528280"/>
          </a:xfrm>
          <a:prstGeom prst="roundRect">
            <a:avLst>
              <a:gd name="adj" fmla="val 173090"/>
            </a:avLst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10038219" y="5547717"/>
            <a:ext cx="211336" cy="26408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00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4</a:t>
            </a:r>
            <a:endParaRPr lang="en-US" sz="1650"/>
          </a:p>
        </p:txBody>
      </p:sp>
      <p:sp>
        <p:nvSpPr>
          <p:cNvPr id="26" name="Text 23"/>
          <p:cNvSpPr/>
          <p:nvPr/>
        </p:nvSpPr>
        <p:spPr>
          <a:xfrm>
            <a:off x="7602141" y="6119932"/>
            <a:ext cx="2201347" cy="27515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150"/>
              </a:lnSpc>
              <a:buNone/>
            </a:pPr>
            <a:r>
              <a:rPr lang="en-US" sz="17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Data Confidentiality</a:t>
            </a:r>
            <a:endParaRPr lang="en-US" sz="1700"/>
          </a:p>
        </p:txBody>
      </p:sp>
      <p:sp>
        <p:nvSpPr>
          <p:cNvPr id="27" name="Text 24"/>
          <p:cNvSpPr/>
          <p:nvPr/>
        </p:nvSpPr>
        <p:spPr>
          <a:xfrm>
            <a:off x="7602141" y="6500693"/>
            <a:ext cx="5083612" cy="56340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Without the correct 128-bit key, encrypted </a:t>
            </a:r>
            <a:r>
              <a:rPr lang="en-US" sz="13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data remains inaccessible</a:t>
            </a: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unreadable, ensuring confidentiality.</a:t>
            </a:r>
            <a:endParaRPr lang="en-US" sz="1350"/>
          </a:p>
        </p:txBody>
      </p:sp>
      <p:sp>
        <p:nvSpPr>
          <p:cNvPr id="28" name="Text 25"/>
          <p:cNvSpPr/>
          <p:nvPr/>
        </p:nvSpPr>
        <p:spPr>
          <a:xfrm>
            <a:off x="1745575" y="7461171"/>
            <a:ext cx="11139130" cy="2817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200"/>
              </a:lnSpc>
              <a:buNone/>
            </a:pPr>
            <a:r>
              <a:rPr lang="en-US" sz="13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Example: AES Key = [K1 | K2 | K3 | … | K16]</a:t>
            </a:r>
            <a:endParaRPr lang="en-US" sz="1350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E5C6AD0-927A-81C2-F48F-0E1EC06C8810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2263259" y="439222"/>
            <a:ext cx="4577596" cy="3992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00"/>
              </a:lnSpc>
              <a:buNone/>
            </a:pP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What is a </a:t>
            </a:r>
            <a:r>
              <a:rPr lang="en-US" sz="25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Side-Channel Attack</a:t>
            </a: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?</a:t>
            </a:r>
            <a:endParaRPr lang="en-US" sz="2500"/>
          </a:p>
        </p:txBody>
      </p:sp>
      <p:sp>
        <p:nvSpPr>
          <p:cNvPr id="3" name="Text 1"/>
          <p:cNvSpPr/>
          <p:nvPr/>
        </p:nvSpPr>
        <p:spPr>
          <a:xfrm>
            <a:off x="2263259" y="1157883"/>
            <a:ext cx="10103882" cy="255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side-channel attack is a non-invasive technique that exploits information unintentionally leaked by a device during its operation.</a:t>
            </a:r>
            <a:endParaRPr lang="en-US" sz="1250"/>
          </a:p>
        </p:txBody>
      </p:sp>
      <p:sp>
        <p:nvSpPr>
          <p:cNvPr id="4" name="Text 2"/>
          <p:cNvSpPr/>
          <p:nvPr/>
        </p:nvSpPr>
        <p:spPr>
          <a:xfrm>
            <a:off x="2263259" y="1736884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Does not target the algorithm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Unlike cryptographic attacks that attempt to break the mathematical foundations of an algorithm, side-channel attacks observe physical phenomena.</a:t>
            </a:r>
            <a:endParaRPr lang="en-US" sz="1250"/>
          </a:p>
        </p:txBody>
      </p:sp>
      <p:sp>
        <p:nvSpPr>
          <p:cNvPr id="5" name="Text 3"/>
          <p:cNvSpPr/>
          <p:nvPr/>
        </p:nvSpPr>
        <p:spPr>
          <a:xfrm>
            <a:off x="2263259" y="2559606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Exploits Physical Leakage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These attacks leverage unintended physical emissions or characteristics from the device implementing the cryptography.</a:t>
            </a:r>
            <a:endParaRPr lang="en-US" sz="1250"/>
          </a:p>
        </p:txBody>
      </p:sp>
      <p:sp>
        <p:nvSpPr>
          <p:cNvPr id="6" name="Text 4"/>
          <p:cNvSpPr/>
          <p:nvPr/>
        </p:nvSpPr>
        <p:spPr>
          <a:xfrm>
            <a:off x="2263259" y="3486150"/>
            <a:ext cx="2624138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Common Leakage Examples:</a:t>
            </a:r>
            <a:endParaRPr lang="en-US" sz="1550"/>
          </a:p>
        </p:txBody>
      </p:sp>
      <p:sp>
        <p:nvSpPr>
          <p:cNvPr id="7" name="Text 5"/>
          <p:cNvSpPr/>
          <p:nvPr/>
        </p:nvSpPr>
        <p:spPr>
          <a:xfrm>
            <a:off x="2263259" y="3895368"/>
            <a:ext cx="4857155" cy="511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Power Consumption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Analyzing the fluctuating power draw of a device as it performs cryptographic operations.</a:t>
            </a:r>
            <a:endParaRPr lang="en-US" sz="1250"/>
          </a:p>
        </p:txBody>
      </p:sp>
      <p:sp>
        <p:nvSpPr>
          <p:cNvPr id="8" name="Text 6"/>
          <p:cNvSpPr/>
          <p:nvPr/>
        </p:nvSpPr>
        <p:spPr>
          <a:xfrm>
            <a:off x="2263259" y="4462463"/>
            <a:ext cx="4857155" cy="51125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Timing Analysis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Measuring the precise time taken for operations, which can vary based on secret data.</a:t>
            </a:r>
            <a:endParaRPr lang="en-US" sz="1250"/>
          </a:p>
        </p:txBody>
      </p:sp>
      <p:sp>
        <p:nvSpPr>
          <p:cNvPr id="9" name="Text 7"/>
          <p:cNvSpPr/>
          <p:nvPr/>
        </p:nvSpPr>
        <p:spPr>
          <a:xfrm>
            <a:off x="2263259" y="5029557"/>
            <a:ext cx="4857155" cy="766882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000"/>
              </a:lnSpc>
              <a:buSzTx/>
              <a:buChar char="•"/>
            </a:pPr>
            <a:r>
              <a:rPr lang="en-US" sz="12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Electromagnetic (EM) Signals</a:t>
            </a:r>
            <a:r>
              <a:rPr lang="en-US" sz="12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Detecting electromagnetic radiation emitted by the device, which can carry information about internal processes.</a:t>
            </a:r>
            <a:endParaRPr lang="en-US" sz="125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318" y="1597521"/>
            <a:ext cx="4857155" cy="4857155"/>
          </a:xfrm>
          <a:prstGeom prst="rect">
            <a:avLst/>
          </a:prstGeom>
        </p:spPr>
      </p:pic>
      <p:sp>
        <p:nvSpPr>
          <p:cNvPr id="11" name="Text 8"/>
          <p:cNvSpPr/>
          <p:nvPr/>
        </p:nvSpPr>
        <p:spPr>
          <a:xfrm>
            <a:off x="2263259" y="6293048"/>
            <a:ext cx="1996797" cy="24955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950"/>
              </a:lnSpc>
              <a:buNone/>
            </a:pPr>
            <a:r>
              <a:rPr lang="en-US" sz="15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Goal:</a:t>
            </a:r>
            <a:endParaRPr lang="en-US" sz="1550">
              <a:solidFill>
                <a:srgbClr val="FF0000"/>
              </a:solidFill>
            </a:endParaRPr>
          </a:p>
        </p:txBody>
      </p:sp>
      <p:sp>
        <p:nvSpPr>
          <p:cNvPr id="12" name="Text 9"/>
          <p:cNvSpPr/>
          <p:nvPr/>
        </p:nvSpPr>
        <p:spPr>
          <a:xfrm>
            <a:off x="2263259" y="6638688"/>
            <a:ext cx="10103882" cy="255627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000"/>
              </a:lnSpc>
              <a:buNone/>
            </a:pP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primary objective is to </a:t>
            </a:r>
            <a:r>
              <a:rPr lang="en-US" sz="12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recover the secret encryption key </a:t>
            </a:r>
            <a:r>
              <a:rPr lang="en-US" sz="12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analyzing these incidental physical leakages.</a:t>
            </a:r>
            <a:endParaRPr lang="en-US" sz="125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DA9AE44-A284-33A3-BA52-88DE76AC920F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89503" y="621268"/>
            <a:ext cx="7564993" cy="11277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00"/>
              </a:lnSpc>
              <a:buNone/>
            </a:pPr>
            <a:r>
              <a:rPr lang="en-US" sz="35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Profiled Side-Channel Attacks: Two Phases</a:t>
            </a:r>
            <a:endParaRPr lang="en-US" sz="355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03" y="2087285"/>
            <a:ext cx="1127760" cy="261949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142768" y="2312789"/>
            <a:ext cx="3556159" cy="352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1. 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Training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(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Profiling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) Phase</a:t>
            </a:r>
            <a:endParaRPr lang="en-US" sz="2200"/>
          </a:p>
        </p:txBody>
      </p:sp>
      <p:sp>
        <p:nvSpPr>
          <p:cNvPr id="6" name="Text 2"/>
          <p:cNvSpPr/>
          <p:nvPr/>
        </p:nvSpPr>
        <p:spPr>
          <a:xfrm>
            <a:off x="2142768" y="2800469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Attacker has an identical device.</a:t>
            </a:r>
            <a:endParaRPr lang="en-US" sz="1750"/>
          </a:p>
        </p:txBody>
      </p:sp>
      <p:sp>
        <p:nvSpPr>
          <p:cNvPr id="7" name="Text 3"/>
          <p:cNvSpPr/>
          <p:nvPr/>
        </p:nvSpPr>
        <p:spPr>
          <a:xfrm>
            <a:off x="2142768" y="3240405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Many power traces are acquired.</a:t>
            </a:r>
            <a:endParaRPr lang="en-US" sz="1750"/>
          </a:p>
        </p:txBody>
      </p:sp>
      <p:sp>
        <p:nvSpPr>
          <p:cNvPr id="8" name="Text 4"/>
          <p:cNvSpPr/>
          <p:nvPr/>
        </p:nvSpPr>
        <p:spPr>
          <a:xfrm>
            <a:off x="2142768" y="3680341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key for this device is known.</a:t>
            </a:r>
            <a:endParaRPr lang="en-US" sz="1750"/>
          </a:p>
        </p:txBody>
      </p:sp>
      <p:sp>
        <p:nvSpPr>
          <p:cNvPr id="9" name="Text 5"/>
          <p:cNvSpPr/>
          <p:nvPr/>
        </p:nvSpPr>
        <p:spPr>
          <a:xfrm>
            <a:off x="2142768" y="4120277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machine learning model is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trained</a:t>
            </a: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using this data.</a:t>
            </a:r>
            <a:endParaRPr lang="en-US" sz="175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503" y="4706779"/>
            <a:ext cx="1127760" cy="2901553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2142768" y="4932283"/>
            <a:ext cx="2819638" cy="352425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2. </a:t>
            </a: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Attack</a:t>
            </a:r>
            <a:r>
              <a:rPr lang="en-US" sz="2200">
                <a:solidFill>
                  <a:srgbClr val="D4D4D1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 Phase</a:t>
            </a:r>
            <a:endParaRPr lang="en-US" sz="2200"/>
          </a:p>
        </p:txBody>
      </p:sp>
      <p:sp>
        <p:nvSpPr>
          <p:cNvPr id="12" name="Text 7"/>
          <p:cNvSpPr/>
          <p:nvPr/>
        </p:nvSpPr>
        <p:spPr>
          <a:xfrm>
            <a:off x="2142768" y="5419963"/>
            <a:ext cx="6211729" cy="721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 limited number of traces are collected from the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victim device.</a:t>
            </a:r>
            <a:endParaRPr lang="en-US" sz="1750">
              <a:solidFill>
                <a:srgbClr val="FF0000"/>
              </a:solidFill>
            </a:endParaRPr>
          </a:p>
        </p:txBody>
      </p:sp>
      <p:sp>
        <p:nvSpPr>
          <p:cNvPr id="13" name="Text 8"/>
          <p:cNvSpPr/>
          <p:nvPr/>
        </p:nvSpPr>
        <p:spPr>
          <a:xfrm>
            <a:off x="2142768" y="6220897"/>
            <a:ext cx="6211729" cy="72199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pre-trained model from the profiling phase is deployed.</a:t>
            </a:r>
            <a:endParaRPr lang="en-US" sz="1750"/>
          </a:p>
        </p:txBody>
      </p:sp>
      <p:sp>
        <p:nvSpPr>
          <p:cNvPr id="14" name="Text 9"/>
          <p:cNvSpPr/>
          <p:nvPr/>
        </p:nvSpPr>
        <p:spPr>
          <a:xfrm>
            <a:off x="2142768" y="6841332"/>
            <a:ext cx="6211729" cy="3609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800"/>
              </a:lnSpc>
              <a:buSzTx/>
              <a:buChar char="•"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secret encryption key is </a:t>
            </a:r>
            <a:r>
              <a:rPr lang="en-US" sz="17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successfully recovered.</a:t>
            </a:r>
            <a:endParaRPr lang="en-US" sz="175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5184" y="588288"/>
            <a:ext cx="6706553" cy="53482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200"/>
              </a:lnSpc>
              <a:buNone/>
            </a:pPr>
            <a:r>
              <a:rPr lang="en-US" sz="335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Challenges with Previous Methods</a:t>
            </a:r>
            <a:endParaRPr lang="en-US" sz="3350">
              <a:solidFill>
                <a:srgbClr val="FF0000"/>
              </a:solidFill>
            </a:endParaRPr>
          </a:p>
        </p:txBody>
      </p:sp>
      <p:sp>
        <p:nvSpPr>
          <p:cNvPr id="4" name="Text 1"/>
          <p:cNvSpPr/>
          <p:nvPr/>
        </p:nvSpPr>
        <p:spPr>
          <a:xfrm>
            <a:off x="6235184" y="1443990"/>
            <a:ext cx="7646432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High Trace Count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Traditional side-channel attacks often require a substantial number of power traces to achieve successful key recovery.</a:t>
            </a:r>
            <a:endParaRPr lang="en-US" sz="1650"/>
          </a:p>
        </p:txBody>
      </p:sp>
      <p:sp>
        <p:nvSpPr>
          <p:cNvPr id="5" name="Text 2"/>
          <p:cNvSpPr/>
          <p:nvPr/>
        </p:nvSpPr>
        <p:spPr>
          <a:xfrm>
            <a:off x="6235184" y="2203371"/>
            <a:ext cx="7646432" cy="684609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and Misalignment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Environmental noise and temporal misalignments in traces significantly degrade attack accuracy.</a:t>
            </a:r>
            <a:endParaRPr lang="en-US" sz="1650"/>
          </a:p>
        </p:txBody>
      </p:sp>
      <p:sp>
        <p:nvSpPr>
          <p:cNvPr id="6" name="Text 3"/>
          <p:cNvSpPr/>
          <p:nvPr/>
        </p:nvSpPr>
        <p:spPr>
          <a:xfrm>
            <a:off x="6235184" y="2962751"/>
            <a:ext cx="7646432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650"/>
              </a:lnSpc>
              <a:buSzTx/>
              <a:buChar char="•"/>
            </a:pPr>
            <a:r>
              <a:rPr lang="en-US" sz="165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Masking Resistance</a:t>
            </a:r>
            <a:r>
              <a:rPr lang="en-US" sz="165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Masking and other cryptographic countermeasures are designed to obscure leakage, making attacks more difficult.</a:t>
            </a:r>
            <a:endParaRPr lang="en-US" sz="1650"/>
          </a:p>
        </p:txBody>
      </p:sp>
      <p:sp>
        <p:nvSpPr>
          <p:cNvPr id="8" name="Text 5"/>
          <p:cNvSpPr/>
          <p:nvPr/>
        </p:nvSpPr>
        <p:spPr>
          <a:xfrm>
            <a:off x="6556057" y="4580690"/>
            <a:ext cx="3209211" cy="401003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150"/>
              </a:lnSpc>
              <a:buNone/>
            </a:pPr>
            <a:r>
              <a:rPr lang="en-US" sz="25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The Need:</a:t>
            </a:r>
            <a:endParaRPr lang="en-US" sz="2500"/>
          </a:p>
        </p:txBody>
      </p:sp>
      <p:sp>
        <p:nvSpPr>
          <p:cNvPr id="9" name="Text 6"/>
          <p:cNvSpPr/>
          <p:nvPr/>
        </p:nvSpPr>
        <p:spPr>
          <a:xfrm>
            <a:off x="6556058" y="5250101"/>
            <a:ext cx="7325558" cy="102691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650"/>
              </a:lnSpc>
              <a:buNone/>
            </a:pP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To </a:t>
            </a:r>
            <a:r>
              <a:rPr lang="en-US" sz="165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overcome these challenges</a:t>
            </a:r>
            <a:r>
              <a:rPr lang="en-US" sz="16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new methods are required that can perform effectively with fewer traces, maintain high accuracy, and succeed against masked AES implementations.</a:t>
            </a:r>
            <a:endParaRPr lang="en-US" sz="1650"/>
          </a:p>
        </p:txBody>
      </p:sp>
      <p:sp>
        <p:nvSpPr>
          <p:cNvPr id="10" name="Shape 7"/>
          <p:cNvSpPr/>
          <p:nvPr/>
        </p:nvSpPr>
        <p:spPr>
          <a:xfrm>
            <a:off x="6235184" y="4475321"/>
            <a:ext cx="30480" cy="2310289"/>
          </a:xfrm>
          <a:prstGeom prst="rect">
            <a:avLst/>
          </a:prstGeom>
          <a:solidFill>
            <a:srgbClr val="FFBC8F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81690041-E446-D305-A9E2-8331BC35F09B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492745" y="1528466"/>
            <a:ext cx="6586085" cy="1392102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4450"/>
              </a:lnSpc>
              <a:buNone/>
            </a:pPr>
            <a:r>
              <a:rPr lang="en-US" sz="66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Goal of This Paper</a:t>
            </a:r>
            <a:endParaRPr lang="en-US" sz="6600"/>
          </a:p>
        </p:txBody>
      </p:sp>
      <p:sp>
        <p:nvSpPr>
          <p:cNvPr id="3" name="Shape 1"/>
          <p:cNvSpPr/>
          <p:nvPr/>
        </p:nvSpPr>
        <p:spPr>
          <a:xfrm>
            <a:off x="793790" y="2773799"/>
            <a:ext cx="13042821" cy="3702606"/>
          </a:xfrm>
          <a:prstGeom prst="roundRect">
            <a:avLst>
              <a:gd name="adj" fmla="val 919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793790" y="2773799"/>
            <a:ext cx="4347567" cy="2032754"/>
          </a:xfrm>
          <a:prstGeom prst="roundRect">
            <a:avLst>
              <a:gd name="adj" fmla="val 1674"/>
            </a:avLst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5" name="Text 3"/>
          <p:cNvSpPr/>
          <p:nvPr/>
        </p:nvSpPr>
        <p:spPr>
          <a:xfrm>
            <a:off x="1020604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Novel Attack Design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1020604" y="349103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Develop a new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learning-based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side-channel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attack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methodology.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141357" y="2773799"/>
            <a:ext cx="4347567" cy="2032754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5141357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5368171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Hybrid Approach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0" name="Text 8"/>
          <p:cNvSpPr/>
          <p:nvPr/>
        </p:nvSpPr>
        <p:spPr>
          <a:xfrm>
            <a:off x="5368171" y="3491032"/>
            <a:ext cx="389393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Integrate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learning 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with Support Vector Machines (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SVM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) for enhanced performance.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488924" y="2773799"/>
            <a:ext cx="4347567" cy="2032754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2" name="Shape 10"/>
          <p:cNvSpPr/>
          <p:nvPr/>
        </p:nvSpPr>
        <p:spPr>
          <a:xfrm>
            <a:off x="9488924" y="2773799"/>
            <a:ext cx="30480" cy="2032754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3" name="Text 11"/>
          <p:cNvSpPr/>
          <p:nvPr/>
        </p:nvSpPr>
        <p:spPr>
          <a:xfrm>
            <a:off x="9715738" y="3000613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Versatile Application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4" name="Text 12"/>
          <p:cNvSpPr/>
          <p:nvPr/>
        </p:nvSpPr>
        <p:spPr>
          <a:xfrm>
            <a:off x="9715738" y="3491032"/>
            <a:ext cx="3893939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Effectively attack both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masked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and </a:t>
            </a:r>
            <a:r>
              <a:rPr lang="en-US" sz="1750" dirty="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unmasked</a:t>
            </a:r>
            <a:r>
              <a:rPr lang="en-US" sz="1750" dirty="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AES-128 implementations.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4806553"/>
            <a:ext cx="6521291" cy="1669852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6" name="Shape 14"/>
          <p:cNvSpPr/>
          <p:nvPr/>
        </p:nvSpPr>
        <p:spPr>
          <a:xfrm>
            <a:off x="793790" y="4806553"/>
            <a:ext cx="6521291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17" name="Text 15"/>
          <p:cNvSpPr/>
          <p:nvPr/>
        </p:nvSpPr>
        <p:spPr>
          <a:xfrm>
            <a:off x="1020604" y="5033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750"/>
              </a:lnSpc>
              <a:buNone/>
            </a:pPr>
            <a:r>
              <a:rPr lang="en-US" sz="22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Minimal Traces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0604" y="5523786"/>
            <a:ext cx="6067663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Achieve secret key recovery using a very small number of power traces.</a:t>
            </a:r>
            <a:endParaRPr lang="en-US" sz="1750"/>
          </a:p>
        </p:txBody>
      </p:sp>
      <p:sp>
        <p:nvSpPr>
          <p:cNvPr id="19" name="Shape 17"/>
          <p:cNvSpPr/>
          <p:nvPr/>
        </p:nvSpPr>
        <p:spPr>
          <a:xfrm>
            <a:off x="7315081" y="4806553"/>
            <a:ext cx="6521410" cy="1669852"/>
          </a:xfrm>
          <a:prstGeom prst="rect">
            <a:avLst/>
          </a:prstGeom>
          <a:solidFill>
            <a:srgbClr val="484B51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0" name="Shape 18"/>
          <p:cNvSpPr/>
          <p:nvPr/>
        </p:nvSpPr>
        <p:spPr>
          <a:xfrm>
            <a:off x="7315081" y="4806553"/>
            <a:ext cx="30480" cy="1669852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1" name="Shape 19"/>
          <p:cNvSpPr/>
          <p:nvPr/>
        </p:nvSpPr>
        <p:spPr>
          <a:xfrm>
            <a:off x="7315081" y="4806553"/>
            <a:ext cx="6521410" cy="30480"/>
          </a:xfrm>
          <a:prstGeom prst="roundRect">
            <a:avLst>
              <a:gd name="adj" fmla="val 111628"/>
            </a:avLst>
          </a:prstGeom>
          <a:solidFill>
            <a:srgbClr val="61646A"/>
          </a:solid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2" name="Text 20"/>
          <p:cNvSpPr/>
          <p:nvPr/>
        </p:nvSpPr>
        <p:spPr>
          <a:xfrm>
            <a:off x="7541895" y="5033367"/>
            <a:ext cx="283523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2750"/>
              </a:lnSpc>
            </a:pPr>
            <a:r>
              <a:rPr lang="en-US" sz="24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one power trace.</a:t>
            </a:r>
            <a:endParaRPr lang="en-US" sz="2200">
              <a:solidFill>
                <a:srgbClr val="FF0000"/>
              </a:solidFill>
            </a:endParaRPr>
          </a:p>
        </p:txBody>
      </p:sp>
      <p:sp>
        <p:nvSpPr>
          <p:cNvPr id="23" name="Text 21"/>
          <p:cNvSpPr/>
          <p:nvPr/>
        </p:nvSpPr>
        <p:spPr>
          <a:xfrm>
            <a:off x="7541895" y="5523786"/>
            <a:ext cx="6067782" cy="725805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850"/>
              </a:lnSpc>
              <a:buNone/>
            </a:pPr>
            <a:r>
              <a:rPr lang="en-US" sz="175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Demonstrate successful key extraction even with just one available power trace.</a:t>
            </a:r>
            <a:endParaRPr lang="en-US" sz="1750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F0CE433-ABF9-B4C9-F405-2529799E633A}"/>
              </a:ext>
            </a:extLst>
          </p:cNvPr>
          <p:cNvSpPr/>
          <p:nvPr/>
        </p:nvSpPr>
        <p:spPr>
          <a:xfrm>
            <a:off x="12522200" y="73787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016" y="683038"/>
            <a:ext cx="3631883" cy="321469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2500"/>
              </a:lnSpc>
              <a:buNone/>
            </a:pPr>
            <a:r>
              <a:rPr lang="en-US" sz="36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Proposed Model: </a:t>
            </a:r>
            <a:r>
              <a:rPr lang="en-US" sz="3600">
                <a:solidFill>
                  <a:srgbClr val="FF0000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3" name="Text 1"/>
          <p:cNvSpPr/>
          <p:nvPr/>
        </p:nvSpPr>
        <p:spPr>
          <a:xfrm>
            <a:off x="700016" y="1261682"/>
            <a:ext cx="8133993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research introduces a novel model named:</a:t>
            </a:r>
            <a:endParaRPr lang="en-US" sz="1400"/>
          </a:p>
        </p:txBody>
      </p:sp>
      <p:sp>
        <p:nvSpPr>
          <p:cNvPr id="4" name="Text 2"/>
          <p:cNvSpPr/>
          <p:nvPr/>
        </p:nvSpPr>
        <p:spPr>
          <a:xfrm>
            <a:off x="700016" y="1660303"/>
            <a:ext cx="6430089" cy="803791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6300"/>
              </a:lnSpc>
              <a:buNone/>
            </a:pPr>
            <a:r>
              <a:rPr lang="en-US" sz="72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Deep K-TSVM</a:t>
            </a:r>
            <a:endParaRPr lang="en-US" sz="7200"/>
          </a:p>
        </p:txBody>
      </p:sp>
      <p:sp>
        <p:nvSpPr>
          <p:cNvPr id="5" name="Text 3"/>
          <p:cNvSpPr/>
          <p:nvPr/>
        </p:nvSpPr>
        <p:spPr>
          <a:xfrm>
            <a:off x="700016" y="2656975"/>
            <a:ext cx="8133993" cy="205740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Which stands for </a:t>
            </a: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Deep Kernel Learning Twin Support Vector Machine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  <a:endParaRPr lang="en-US" sz="1400"/>
          </a:p>
        </p:txBody>
      </p:sp>
      <p:sp>
        <p:nvSpPr>
          <p:cNvPr id="6" name="Text 4"/>
          <p:cNvSpPr/>
          <p:nvPr/>
        </p:nvSpPr>
        <p:spPr>
          <a:xfrm>
            <a:off x="700016" y="3055596"/>
            <a:ext cx="1607463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50"/>
              </a:lnSpc>
              <a:buNone/>
            </a:pPr>
            <a:r>
              <a:rPr lang="en-US" sz="20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Core Idea:</a:t>
            </a:r>
            <a:endParaRPr lang="en-US" sz="2000"/>
          </a:p>
        </p:txBody>
      </p:sp>
      <p:sp>
        <p:nvSpPr>
          <p:cNvPr id="7" name="Text 5"/>
          <p:cNvSpPr/>
          <p:nvPr/>
        </p:nvSpPr>
        <p:spPr>
          <a:xfrm>
            <a:off x="700016" y="3449336"/>
            <a:ext cx="8133993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This approach combines the power of deep learning for feature extraction with </a:t>
            </a:r>
          </a:p>
          <a:p>
            <a:pPr marL="0" indent="0" algn="l">
              <a:lnSpc>
                <a:spcPts val="1600"/>
              </a:lnSpc>
              <a:buNone/>
            </a:pP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the robust classification capabilities of Twin Support Vector Machines.</a:t>
            </a:r>
            <a:endParaRPr lang="en-US" sz="1400"/>
          </a:p>
        </p:txBody>
      </p:sp>
      <p:sp>
        <p:nvSpPr>
          <p:cNvPr id="8" name="Text 6"/>
          <p:cNvSpPr/>
          <p:nvPr/>
        </p:nvSpPr>
        <p:spPr>
          <a:xfrm>
            <a:off x="700016" y="4347008"/>
            <a:ext cx="1702713" cy="20085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1550"/>
              </a:lnSpc>
              <a:buNone/>
            </a:pPr>
            <a:r>
              <a:rPr lang="en-US" sz="200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Two Principal Modules:</a:t>
            </a:r>
            <a:endParaRPr lang="en-US" sz="2000"/>
          </a:p>
        </p:txBody>
      </p:sp>
      <p:sp>
        <p:nvSpPr>
          <p:cNvPr id="9" name="Text 7"/>
          <p:cNvSpPr/>
          <p:nvPr/>
        </p:nvSpPr>
        <p:spPr>
          <a:xfrm>
            <a:off x="700016" y="4866727"/>
            <a:ext cx="3910132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00"/>
              </a:lnSpc>
              <a:buSzTx/>
              <a:buChar char="•"/>
            </a:pP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Feature Extraction Module</a:t>
            </a:r>
            <a:r>
              <a:rPr lang="en-US" sz="14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Responsible for processing raw power traces and extracting relevant, discriminative features.</a:t>
            </a:r>
            <a:endParaRPr lang="en-US" sz="1400"/>
          </a:p>
        </p:txBody>
      </p:sp>
      <p:sp>
        <p:nvSpPr>
          <p:cNvPr id="10" name="Text 8"/>
          <p:cNvSpPr/>
          <p:nvPr/>
        </p:nvSpPr>
        <p:spPr>
          <a:xfrm>
            <a:off x="700016" y="5810012"/>
            <a:ext cx="3910132" cy="41148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1600"/>
              </a:lnSpc>
              <a:buSzTx/>
              <a:buChar char="•"/>
            </a:pPr>
            <a:r>
              <a:rPr lang="en-US" sz="14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Classification Module</a:t>
            </a:r>
            <a:r>
              <a:rPr lang="en-US" sz="14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4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Utilizes the extracted features to classify potential key bytes, ultimately recovering the secret key.</a:t>
            </a:r>
            <a:endParaRPr lang="en-US" sz="1400"/>
          </a:p>
        </p:txBody>
      </p:sp>
      <p:pic>
        <p:nvPicPr>
          <p:cNvPr id="11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0615" y="353854"/>
            <a:ext cx="6942367" cy="6942367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9A83022-7F69-1676-289C-F9C470FAA181}"/>
              </a:ext>
            </a:extLst>
          </p:cNvPr>
          <p:cNvSpPr/>
          <p:nvPr/>
        </p:nvSpPr>
        <p:spPr>
          <a:xfrm>
            <a:off x="12479278" y="7480300"/>
            <a:ext cx="2108200" cy="74930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 sz="3200"/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141809" y="537210"/>
            <a:ext cx="11124009" cy="4879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ts val="3800"/>
              </a:lnSpc>
              <a:buNone/>
            </a:pPr>
            <a:r>
              <a:rPr lang="en-US" sz="3050">
                <a:solidFill>
                  <a:srgbClr val="F3F3F2"/>
                </a:solidFill>
                <a:latin typeface="IBM Plex Sans Medium" pitchFamily="34" charset="0"/>
                <a:ea typeface="IBM Plex Sans Medium" pitchFamily="34" charset="-122"/>
                <a:cs typeface="IBM Plex Sans Medium" pitchFamily="34" charset="-120"/>
              </a:rPr>
              <a:t>Feature Extraction Using Restricted Boltzmann Machine (RBM)</a:t>
            </a:r>
            <a:endParaRPr lang="en-US" sz="3050"/>
          </a:p>
        </p:txBody>
      </p:sp>
      <p:sp>
        <p:nvSpPr>
          <p:cNvPr id="3" name="Text 1"/>
          <p:cNvSpPr/>
          <p:nvPr/>
        </p:nvSpPr>
        <p:spPr>
          <a:xfrm>
            <a:off x="1141809" y="1493520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RBM Integration: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feature extraction module primarily employs a </a:t>
            </a:r>
            <a:r>
              <a:rPr lang="en-US" sz="1500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Restricted Boltzmann Machine (RBM).</a:t>
            </a:r>
            <a:endParaRPr lang="en-US" sz="1500">
              <a:solidFill>
                <a:srgbClr val="FF0000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1141809" y="2186583"/>
            <a:ext cx="5935266" cy="62484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Pattern Learning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RBMs are adept at learning complex patterns and representations directly from raw power traces.</a:t>
            </a:r>
            <a:endParaRPr lang="en-US" sz="1500"/>
          </a:p>
        </p:txBody>
      </p:sp>
      <p:sp>
        <p:nvSpPr>
          <p:cNvPr id="5" name="Text 3"/>
          <p:cNvSpPr/>
          <p:nvPr/>
        </p:nvSpPr>
        <p:spPr>
          <a:xfrm>
            <a:off x="1141809" y="2879646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Noise Reduction &amp; Feature Selection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process effectively filters out noise and extracts only the most salient information relevant to the cryptographic operation.</a:t>
            </a:r>
            <a:endParaRPr lang="en-US" sz="1500"/>
          </a:p>
        </p:txBody>
      </p:sp>
      <p:sp>
        <p:nvSpPr>
          <p:cNvPr id="6" name="Text 4"/>
          <p:cNvSpPr/>
          <p:nvPr/>
        </p:nvSpPr>
        <p:spPr>
          <a:xfrm>
            <a:off x="1141809" y="3885128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Layer-by-Layer Pre-training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The RBM undergoes a pre-training phase, where each layer learns incrementally, optimizing its weights and biases.</a:t>
            </a:r>
            <a:endParaRPr lang="en-US" sz="1500"/>
          </a:p>
        </p:txBody>
      </p:sp>
      <p:sp>
        <p:nvSpPr>
          <p:cNvPr id="7" name="Text 5"/>
          <p:cNvSpPr/>
          <p:nvPr/>
        </p:nvSpPr>
        <p:spPr>
          <a:xfrm>
            <a:off x="1141809" y="4890611"/>
            <a:ext cx="5935266" cy="937260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500" b="1">
                <a:solidFill>
                  <a:srgbClr val="FF0000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Improved Performance</a:t>
            </a:r>
            <a:r>
              <a:rPr lang="en-US" sz="1500" b="1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  <a:r>
              <a:rPr lang="en-US" sz="1500">
                <a:solidFill>
                  <a:srgbClr val="D4D4D1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This pre-training strategy significantly enhances the model's accuracy and its ability to generalize effectively to new, unseen data.</a:t>
            </a:r>
            <a:endParaRPr lang="en-US" sz="150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0945" y="1537454"/>
            <a:ext cx="5935266" cy="5935266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E87E961-13DF-4DEF-B22B-6ADF3207C2E5}"/>
              </a:ext>
            </a:extLst>
          </p:cNvPr>
          <p:cNvSpPr/>
          <p:nvPr/>
        </p:nvSpPr>
        <p:spPr>
          <a:xfrm>
            <a:off x="12534900" y="7472720"/>
            <a:ext cx="2095500" cy="655280"/>
          </a:xfrm>
          <a:prstGeom prst="roundRect">
            <a:avLst/>
          </a:prstGeom>
          <a:solidFill>
            <a:srgbClr val="292C3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FFFFFF"/>
                </a:solidFill>
                <a:latin typeface="Calibri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6.0.36"/>
  <p:tag name="AS_OS" val="Unix 5.4.0.216"/>
  <p:tag name="AS_RELEASE_DATE" val="2024.02.14"/>
  <p:tag name="AS_TITLE" val="Aspose.Slides for .NET6"/>
  <p:tag name="AS_VERSION" val="24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Calibri Light" panose="020F030202020403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Calibri" panose="020F050202020403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Aptos Display" panose="02110004020202020204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Aptos" panose="02110004020202020204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1567</Words>
  <Application>Microsoft Macintosh PowerPoint</Application>
  <PresentationFormat>Custom</PresentationFormat>
  <Paragraphs>165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Roboto</vt:lpstr>
      <vt:lpstr>Arial</vt:lpstr>
      <vt:lpstr>IBM Plex Sans Medium</vt:lpstr>
      <vt:lpstr>Calibri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Tanvir Islam Robin</cp:lastModifiedBy>
  <cp:revision>3</cp:revision>
  <cp:lastPrinted>2026-01-19T21:29:17Z</cp:lastPrinted>
  <dcterms:created xsi:type="dcterms:W3CDTF">2026-01-19T21:29:17Z</dcterms:created>
  <dcterms:modified xsi:type="dcterms:W3CDTF">2026-01-20T04:27:50Z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2026-01-19T21:46:07Z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919aabf4-0e4c-4f8c-b908-41a5a616724f</vt:lpwstr>
  </property>
  <property fmtid="{D5CDD505-2E9C-101B-9397-08002B2CF9AE}" pid="7" name="MSIP_Label_defa4170-0d19-0005-0004-bc88714345d2_ActionId">
    <vt:lpwstr>c0c2f4aa-4e7a-414d-bfcc-053414a40c2d</vt:lpwstr>
  </property>
  <property fmtid="{D5CDD505-2E9C-101B-9397-08002B2CF9AE}" pid="8" name="MSIP_Label_defa4170-0d19-0005-0004-bc88714345d2_ContentBits">
    <vt:lpwstr>0</vt:lpwstr>
  </property>
  <property fmtid="{D5CDD505-2E9C-101B-9397-08002B2CF9AE}" pid="9" name="MSIP_Label_defa4170-0d19-0005-0004-bc88714345d2_Tag">
    <vt:lpwstr>50, 3, 0, 1</vt:lpwstr>
  </property>
</Properties>
</file>